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13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3" r:id="rId3"/>
    <p:sldMasterId id="2147483656" r:id="rId4"/>
  </p:sldMasterIdLst>
  <p:notesMasterIdLst>
    <p:notesMasterId r:id="rId32"/>
  </p:notesMasterIdLst>
  <p:handoutMasterIdLst>
    <p:handoutMasterId r:id="rId33"/>
  </p:handoutMasterIdLst>
  <p:sldIdLst>
    <p:sldId id="278" r:id="rId5"/>
    <p:sldId id="305" r:id="rId6"/>
    <p:sldId id="306" r:id="rId7"/>
    <p:sldId id="260" r:id="rId8"/>
    <p:sldId id="281" r:id="rId9"/>
    <p:sldId id="266" r:id="rId10"/>
    <p:sldId id="284" r:id="rId11"/>
    <p:sldId id="287" r:id="rId12"/>
    <p:sldId id="288" r:id="rId13"/>
    <p:sldId id="289" r:id="rId14"/>
    <p:sldId id="296" r:id="rId15"/>
    <p:sldId id="285" r:id="rId16"/>
    <p:sldId id="300" r:id="rId17"/>
    <p:sldId id="291" r:id="rId18"/>
    <p:sldId id="292" r:id="rId19"/>
    <p:sldId id="293" r:id="rId20"/>
    <p:sldId id="294" r:id="rId21"/>
    <p:sldId id="295" r:id="rId22"/>
    <p:sldId id="297" r:id="rId23"/>
    <p:sldId id="298" r:id="rId24"/>
    <p:sldId id="299" r:id="rId25"/>
    <p:sldId id="303" r:id="rId26"/>
    <p:sldId id="302" r:id="rId27"/>
    <p:sldId id="304" r:id="rId28"/>
    <p:sldId id="307" r:id="rId29"/>
    <p:sldId id="309" r:id="rId30"/>
    <p:sldId id="264" r:id="rId31"/>
  </p:sldIdLst>
  <p:sldSz cx="12192000" cy="6858000"/>
  <p:notesSz cx="6858000" cy="9144000"/>
  <p:embeddedFontLst>
    <p:embeddedFont>
      <p:font typeface="思源黑体 Regular" panose="020B0500000000000000" charset="-122"/>
      <p:regular r:id="rId37"/>
    </p:embeddedFont>
    <p:embeddedFont>
      <p:font typeface="微软雅黑" panose="020B0503020204020204" charset="-122"/>
      <p:regular r:id="rId38"/>
    </p:embeddedFont>
    <p:embeddedFont>
      <p:font typeface="汉仪劲楷简" panose="00020600040101010101" charset="-122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Regular" panose="020B0500000000000000" charset="-122"/>
              </a:rPr>
            </a:fld>
            <a:endParaRPr lang="zh-CN" altLang="en-US">
              <a:cs typeface="思源黑体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Regular" panose="020B0500000000000000" charset="-122"/>
              </a:rPr>
            </a:fld>
            <a:endParaRPr lang="zh-CN" altLang="en-US">
              <a:cs typeface="思源黑体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16/output_1.jpgoutput_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30000">
                <a:schemeClr val="bg1">
                  <a:lumMod val="95000"/>
                  <a:alpha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43/output_1.jpgoutput_1"/>
          <p:cNvPicPr>
            <a:picLocks noChangeAspect="1"/>
          </p:cNvPicPr>
          <p:nvPr userDrawn="1"/>
        </p:nvPicPr>
        <p:blipFill>
          <a:blip r:embed="rId2">
            <a:grayscl/>
          </a:blip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55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思源黑体 Regular" panose="020B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思源黑体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思源黑体 Regular" panose="020B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16/output_1.jpgoutput_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30000">
                <a:schemeClr val="bg1">
                  <a:lumMod val="95000"/>
                  <a:alpha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43/output_1.jpgoutput_1"/>
          <p:cNvPicPr>
            <a:picLocks noChangeAspect="1"/>
          </p:cNvPicPr>
          <p:nvPr userDrawn="1"/>
        </p:nvPicPr>
        <p:blipFill>
          <a:blip r:embed="rId2">
            <a:grayscl/>
          </a:blip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55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image" Target="../media/image4.pn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jpeg"/><Relationship Id="rId3" Type="http://schemas.openxmlformats.org/officeDocument/2006/relationships/image" Target="../media/image6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tags" Target="../tags/tag12.xml"/><Relationship Id="rId4" Type="http://schemas.openxmlformats.org/officeDocument/2006/relationships/image" Target="../media/image14.png"/><Relationship Id="rId3" Type="http://schemas.openxmlformats.org/officeDocument/2006/relationships/image" Target="../media/image6.png"/><Relationship Id="rId2" Type="http://schemas.openxmlformats.org/officeDocument/2006/relationships/image" Target="../media/image8.sv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image" Target="../media/image22.png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image" Target="../media/image21.png"/><Relationship Id="rId4" Type="http://schemas.openxmlformats.org/officeDocument/2006/relationships/tags" Target="../tags/tag13.xml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40.png"/><Relationship Id="rId35" Type="http://schemas.openxmlformats.org/officeDocument/2006/relationships/tags" Target="../tags/tag23.xml"/><Relationship Id="rId34" Type="http://schemas.microsoft.com/office/2007/relationships/media" Target="../media/media1.mp4"/><Relationship Id="rId33" Type="http://schemas.openxmlformats.org/officeDocument/2006/relationships/video" Target="../media/media1.mp4"/><Relationship Id="rId32" Type="http://schemas.openxmlformats.org/officeDocument/2006/relationships/image" Target="../media/image39.png"/><Relationship Id="rId31" Type="http://schemas.openxmlformats.org/officeDocument/2006/relationships/image" Target="../media/image38.png"/><Relationship Id="rId30" Type="http://schemas.openxmlformats.org/officeDocument/2006/relationships/tags" Target="../tags/tag22.xml"/><Relationship Id="rId3" Type="http://schemas.openxmlformats.org/officeDocument/2006/relationships/image" Target="../media/image6.png"/><Relationship Id="rId29" Type="http://schemas.openxmlformats.org/officeDocument/2006/relationships/image" Target="../media/image37.png"/><Relationship Id="rId28" Type="http://schemas.openxmlformats.org/officeDocument/2006/relationships/tags" Target="../tags/tag21.xml"/><Relationship Id="rId27" Type="http://schemas.openxmlformats.org/officeDocument/2006/relationships/image" Target="../media/image36.png"/><Relationship Id="rId26" Type="http://schemas.openxmlformats.org/officeDocument/2006/relationships/tags" Target="../tags/tag20.xml"/><Relationship Id="rId25" Type="http://schemas.openxmlformats.org/officeDocument/2006/relationships/image" Target="../media/image35.png"/><Relationship Id="rId24" Type="http://schemas.openxmlformats.org/officeDocument/2006/relationships/tags" Target="../tags/tag19.xml"/><Relationship Id="rId23" Type="http://schemas.openxmlformats.org/officeDocument/2006/relationships/image" Target="../media/image34.png"/><Relationship Id="rId22" Type="http://schemas.openxmlformats.org/officeDocument/2006/relationships/image" Target="../media/image33.png"/><Relationship Id="rId21" Type="http://schemas.openxmlformats.org/officeDocument/2006/relationships/image" Target="../media/image32.png"/><Relationship Id="rId20" Type="http://schemas.openxmlformats.org/officeDocument/2006/relationships/image" Target="../media/image31.png"/><Relationship Id="rId2" Type="http://schemas.openxmlformats.org/officeDocument/2006/relationships/image" Target="../media/image13.svg"/><Relationship Id="rId19" Type="http://schemas.openxmlformats.org/officeDocument/2006/relationships/image" Target="../media/image30.png"/><Relationship Id="rId18" Type="http://schemas.openxmlformats.org/officeDocument/2006/relationships/image" Target="../media/image29.png"/><Relationship Id="rId17" Type="http://schemas.openxmlformats.org/officeDocument/2006/relationships/image" Target="../media/image28.png"/><Relationship Id="rId16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5.png"/><Relationship Id="rId13" Type="http://schemas.openxmlformats.org/officeDocument/2006/relationships/image" Target="../media/image24.png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image" Target="../media/image2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2.png"/><Relationship Id="rId7" Type="http://schemas.openxmlformats.org/officeDocument/2006/relationships/tags" Target="../tags/tag24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41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6" Type="http://schemas.openxmlformats.org/officeDocument/2006/relationships/tags" Target="../tags/tag26.xml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43.png"/><Relationship Id="rId2" Type="http://schemas.openxmlformats.org/officeDocument/2006/relationships/tags" Target="../tags/tag25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microsoft.com/office/2007/relationships/media" Target="../media/media5.mp4"/><Relationship Id="rId7" Type="http://schemas.openxmlformats.org/officeDocument/2006/relationships/video" Target="../media/media5.mp4"/><Relationship Id="rId6" Type="http://schemas.openxmlformats.org/officeDocument/2006/relationships/image" Target="../media/image45.png"/><Relationship Id="rId5" Type="http://schemas.openxmlformats.org/officeDocument/2006/relationships/tags" Target="../tags/tag27.xml"/><Relationship Id="rId4" Type="http://schemas.microsoft.com/office/2007/relationships/media" Target="../media/media4.mp4"/><Relationship Id="rId3" Type="http://schemas.openxmlformats.org/officeDocument/2006/relationships/video" Target="../media/media4.mp4"/><Relationship Id="rId2" Type="http://schemas.openxmlformats.org/officeDocument/2006/relationships/image" Target="../media/image12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7.png"/><Relationship Id="rId13" Type="http://schemas.openxmlformats.org/officeDocument/2006/relationships/tags" Target="../tags/tag29.xml"/><Relationship Id="rId12" Type="http://schemas.microsoft.com/office/2007/relationships/media" Target="../media/media6.mp4"/><Relationship Id="rId11" Type="http://schemas.openxmlformats.org/officeDocument/2006/relationships/video" Target="../media/media6.mp4"/><Relationship Id="rId10" Type="http://schemas.openxmlformats.org/officeDocument/2006/relationships/image" Target="../media/image46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57275" y="6097270"/>
            <a:ext cx="45637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sz="4000" b="1">
                <a:solidFill>
                  <a:schemeClr val="dk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2025.12.30</a:t>
            </a:r>
            <a:endParaRPr lang="en-US" sz="4000" b="1">
              <a:solidFill>
                <a:schemeClr val="dk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8508" r="8508"/>
          <a:stretch>
            <a:fillRect/>
          </a:stretch>
        </p:blipFill>
        <p:spPr>
          <a:xfrm>
            <a:off x="1182838" y="1019118"/>
            <a:ext cx="5340763" cy="4819714"/>
          </a:xfrm>
          <a:custGeom>
            <a:avLst/>
            <a:gdLst>
              <a:gd name="connsiteX0" fmla="*/ 2490156 w 6248449"/>
              <a:gd name="connsiteY0" fmla="*/ 3610316 h 5638845"/>
              <a:gd name="connsiteX1" fmla="*/ 5211772 w 6248449"/>
              <a:gd name="connsiteY1" fmla="*/ 3610316 h 5638845"/>
              <a:gd name="connsiteX2" fmla="*/ 5211772 w 6248449"/>
              <a:gd name="connsiteY2" fmla="*/ 5194147 h 5638845"/>
              <a:gd name="connsiteX3" fmla="*/ 2490156 w 6248449"/>
              <a:gd name="connsiteY3" fmla="*/ 5194147 h 5638845"/>
              <a:gd name="connsiteX4" fmla="*/ 703834 w 6248449"/>
              <a:gd name="connsiteY4" fmla="*/ 3610316 h 5638845"/>
              <a:gd name="connsiteX5" fmla="*/ 2444437 w 6248449"/>
              <a:gd name="connsiteY5" fmla="*/ 3610316 h 5638845"/>
              <a:gd name="connsiteX6" fmla="*/ 2444437 w 6248449"/>
              <a:gd name="connsiteY6" fmla="*/ 5638845 h 5638845"/>
              <a:gd name="connsiteX7" fmla="*/ 703834 w 6248449"/>
              <a:gd name="connsiteY7" fmla="*/ 5638845 h 5638845"/>
              <a:gd name="connsiteX8" fmla="*/ 0 w 6248449"/>
              <a:gd name="connsiteY8" fmla="*/ 3610316 h 5638845"/>
              <a:gd name="connsiteX9" fmla="*/ 658114 w 6248449"/>
              <a:gd name="connsiteY9" fmla="*/ 3610316 h 5638845"/>
              <a:gd name="connsiteX10" fmla="*/ 658114 w 6248449"/>
              <a:gd name="connsiteY10" fmla="*/ 5638845 h 5638845"/>
              <a:gd name="connsiteX11" fmla="*/ 0 w 6248449"/>
              <a:gd name="connsiteY11" fmla="*/ 5638845 h 5638845"/>
              <a:gd name="connsiteX12" fmla="*/ 2490156 w 6248449"/>
              <a:gd name="connsiteY12" fmla="*/ 1756374 h 5638845"/>
              <a:gd name="connsiteX13" fmla="*/ 5211774 w 6248449"/>
              <a:gd name="connsiteY13" fmla="*/ 1756374 h 5638845"/>
              <a:gd name="connsiteX14" fmla="*/ 6248449 w 6248449"/>
              <a:gd name="connsiteY14" fmla="*/ 1756374 h 5638845"/>
              <a:gd name="connsiteX15" fmla="*/ 6248449 w 6248449"/>
              <a:gd name="connsiteY15" fmla="*/ 3564597 h 5638845"/>
              <a:gd name="connsiteX16" fmla="*/ 2490156 w 6248449"/>
              <a:gd name="connsiteY16" fmla="*/ 3564597 h 5638845"/>
              <a:gd name="connsiteX17" fmla="*/ 2490156 w 6248449"/>
              <a:gd name="connsiteY17" fmla="*/ 0 h 5638845"/>
              <a:gd name="connsiteX18" fmla="*/ 6248449 w 6248449"/>
              <a:gd name="connsiteY18" fmla="*/ 0 h 5638845"/>
              <a:gd name="connsiteX19" fmla="*/ 6248449 w 6248449"/>
              <a:gd name="connsiteY19" fmla="*/ 1 h 5638845"/>
              <a:gd name="connsiteX20" fmla="*/ 5211774 w 6248449"/>
              <a:gd name="connsiteY20" fmla="*/ 1 h 5638845"/>
              <a:gd name="connsiteX21" fmla="*/ 5211774 w 6248449"/>
              <a:gd name="connsiteY21" fmla="*/ 1710653 h 5638845"/>
              <a:gd name="connsiteX22" fmla="*/ 2490156 w 6248449"/>
              <a:gd name="connsiteY22" fmla="*/ 1710653 h 5638845"/>
              <a:gd name="connsiteX23" fmla="*/ 0 w 6248449"/>
              <a:gd name="connsiteY23" fmla="*/ 0 h 5638845"/>
              <a:gd name="connsiteX24" fmla="*/ 2444437 w 6248449"/>
              <a:gd name="connsiteY24" fmla="*/ 0 h 5638845"/>
              <a:gd name="connsiteX25" fmla="*/ 2444437 w 6248449"/>
              <a:gd name="connsiteY25" fmla="*/ 2 h 5638845"/>
              <a:gd name="connsiteX26" fmla="*/ 688064 w 6248449"/>
              <a:gd name="connsiteY26" fmla="*/ 2 h 5638845"/>
              <a:gd name="connsiteX27" fmla="*/ 1 w 6248449"/>
              <a:gd name="connsiteY27" fmla="*/ 2 h 5638845"/>
              <a:gd name="connsiteX28" fmla="*/ 1 w 6248449"/>
              <a:gd name="connsiteY28" fmla="*/ 1756375 h 5638845"/>
              <a:gd name="connsiteX29" fmla="*/ 688064 w 6248449"/>
              <a:gd name="connsiteY29" fmla="*/ 1756375 h 5638845"/>
              <a:gd name="connsiteX30" fmla="*/ 688064 w 6248449"/>
              <a:gd name="connsiteY30" fmla="*/ 688065 h 5638845"/>
              <a:gd name="connsiteX31" fmla="*/ 2444437 w 6248449"/>
              <a:gd name="connsiteY31" fmla="*/ 688065 h 5638845"/>
              <a:gd name="connsiteX32" fmla="*/ 2444437 w 6248449"/>
              <a:gd name="connsiteY32" fmla="*/ 1710653 h 5638845"/>
              <a:gd name="connsiteX33" fmla="*/ 2444436 w 6248449"/>
              <a:gd name="connsiteY33" fmla="*/ 1710653 h 5638845"/>
              <a:gd name="connsiteX34" fmla="*/ 2444436 w 6248449"/>
              <a:gd name="connsiteY34" fmla="*/ 1756374 h 5638845"/>
              <a:gd name="connsiteX35" fmla="*/ 2444437 w 6248449"/>
              <a:gd name="connsiteY35" fmla="*/ 1756374 h 5638845"/>
              <a:gd name="connsiteX36" fmla="*/ 2444437 w 6248449"/>
              <a:gd name="connsiteY36" fmla="*/ 3564597 h 5638845"/>
              <a:gd name="connsiteX37" fmla="*/ 703834 w 6248449"/>
              <a:gd name="connsiteY37" fmla="*/ 3564597 h 5638845"/>
              <a:gd name="connsiteX38" fmla="*/ 703834 w 6248449"/>
              <a:gd name="connsiteY38" fmla="*/ 3564596 h 5638845"/>
              <a:gd name="connsiteX39" fmla="*/ 658114 w 6248449"/>
              <a:gd name="connsiteY39" fmla="*/ 3564596 h 5638845"/>
              <a:gd name="connsiteX40" fmla="*/ 658114 w 6248449"/>
              <a:gd name="connsiteY40" fmla="*/ 3564597 h 5638845"/>
              <a:gd name="connsiteX41" fmla="*/ 0 w 6248449"/>
              <a:gd name="connsiteY41" fmla="*/ 3564597 h 56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48449" h="5638845">
                <a:moveTo>
                  <a:pt x="2490156" y="3610316"/>
                </a:moveTo>
                <a:lnTo>
                  <a:pt x="5211772" y="3610316"/>
                </a:lnTo>
                <a:lnTo>
                  <a:pt x="5211772" y="5194147"/>
                </a:lnTo>
                <a:lnTo>
                  <a:pt x="2490156" y="5194147"/>
                </a:lnTo>
                <a:close/>
                <a:moveTo>
                  <a:pt x="703834" y="3610316"/>
                </a:moveTo>
                <a:lnTo>
                  <a:pt x="2444437" y="3610316"/>
                </a:lnTo>
                <a:lnTo>
                  <a:pt x="2444437" y="5638845"/>
                </a:lnTo>
                <a:lnTo>
                  <a:pt x="703834" y="5638845"/>
                </a:lnTo>
                <a:close/>
                <a:moveTo>
                  <a:pt x="0" y="3610316"/>
                </a:moveTo>
                <a:lnTo>
                  <a:pt x="658114" y="3610316"/>
                </a:lnTo>
                <a:lnTo>
                  <a:pt x="658114" y="5638845"/>
                </a:lnTo>
                <a:lnTo>
                  <a:pt x="0" y="5638845"/>
                </a:lnTo>
                <a:close/>
                <a:moveTo>
                  <a:pt x="2490156" y="1756374"/>
                </a:moveTo>
                <a:lnTo>
                  <a:pt x="5211774" y="1756374"/>
                </a:lnTo>
                <a:lnTo>
                  <a:pt x="6248449" y="1756374"/>
                </a:lnTo>
                <a:lnTo>
                  <a:pt x="6248449" y="3564597"/>
                </a:lnTo>
                <a:lnTo>
                  <a:pt x="2490156" y="3564597"/>
                </a:lnTo>
                <a:close/>
                <a:moveTo>
                  <a:pt x="2490156" y="0"/>
                </a:moveTo>
                <a:lnTo>
                  <a:pt x="6248449" y="0"/>
                </a:lnTo>
                <a:lnTo>
                  <a:pt x="6248449" y="1"/>
                </a:lnTo>
                <a:lnTo>
                  <a:pt x="5211774" y="1"/>
                </a:lnTo>
                <a:lnTo>
                  <a:pt x="5211774" y="1710653"/>
                </a:lnTo>
                <a:lnTo>
                  <a:pt x="2490156" y="1710653"/>
                </a:lnTo>
                <a:close/>
                <a:moveTo>
                  <a:pt x="0" y="0"/>
                </a:moveTo>
                <a:lnTo>
                  <a:pt x="2444437" y="0"/>
                </a:lnTo>
                <a:lnTo>
                  <a:pt x="2444437" y="2"/>
                </a:lnTo>
                <a:lnTo>
                  <a:pt x="688064" y="2"/>
                </a:lnTo>
                <a:lnTo>
                  <a:pt x="1" y="2"/>
                </a:lnTo>
                <a:lnTo>
                  <a:pt x="1" y="1756375"/>
                </a:lnTo>
                <a:lnTo>
                  <a:pt x="688064" y="1756375"/>
                </a:lnTo>
                <a:lnTo>
                  <a:pt x="688064" y="688065"/>
                </a:lnTo>
                <a:lnTo>
                  <a:pt x="2444437" y="688065"/>
                </a:lnTo>
                <a:lnTo>
                  <a:pt x="2444437" y="1710653"/>
                </a:lnTo>
                <a:lnTo>
                  <a:pt x="2444436" y="1710653"/>
                </a:lnTo>
                <a:lnTo>
                  <a:pt x="2444436" y="1756374"/>
                </a:lnTo>
                <a:lnTo>
                  <a:pt x="2444437" y="1756374"/>
                </a:lnTo>
                <a:lnTo>
                  <a:pt x="2444437" y="3564597"/>
                </a:lnTo>
                <a:lnTo>
                  <a:pt x="703834" y="3564597"/>
                </a:lnTo>
                <a:lnTo>
                  <a:pt x="703834" y="3564596"/>
                </a:lnTo>
                <a:lnTo>
                  <a:pt x="658114" y="3564596"/>
                </a:lnTo>
                <a:lnTo>
                  <a:pt x="658114" y="3564597"/>
                </a:lnTo>
                <a:lnTo>
                  <a:pt x="0" y="3564597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963410" y="382905"/>
            <a:ext cx="4423410" cy="169164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30000"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500" b="1" spc="34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思源黑体 Regular" panose="020B0500000000000000" charset="-122"/>
              </a:rPr>
              <a:t>部落冲突</a:t>
            </a:r>
            <a:endParaRPr lang="zh-CN" altLang="en-US" sz="16500" b="1" spc="34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思源黑体 Regular" panose="020B0500000000000000" charset="-122"/>
            </a:endParaRPr>
          </a:p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zh-CN" altLang="en-US" sz="5335" b="1" spc="34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思源黑体 Regular" panose="020B0500000000000000" charset="-122"/>
            </a:endParaRPr>
          </a:p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8000" b="1" spc="34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思源黑体 Regular" panose="020B0500000000000000" charset="-122"/>
              </a:rPr>
              <a:t>程序设计范式期末项目</a:t>
            </a:r>
            <a:endParaRPr lang="zh-CN" altLang="en-US" sz="8000" b="1" spc="34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思源黑体 Regular" panose="020B0500000000000000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7118350" y="2623820"/>
            <a:ext cx="3867150" cy="25444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小组成员：</a:t>
            </a:r>
            <a:endParaRPr lang="zh-CN" altLang="en-US" sz="2800" spc="20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2800" spc="20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2452207</a:t>
            </a:r>
            <a:r>
              <a:rPr lang="zh-CN" altLang="en-US" sz="2800" spc="20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刘相成</a:t>
            </a:r>
            <a:endParaRPr lang="zh-CN" altLang="en-US" sz="2800" spc="20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2800" spc="20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2453619</a:t>
            </a:r>
            <a:r>
              <a:rPr lang="zh-CN" altLang="en-US" sz="2800" spc="20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薛毓哲</a:t>
            </a:r>
            <a:endParaRPr lang="zh-CN" altLang="en-US" sz="2800" spc="20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2800" spc="20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2452098</a:t>
            </a:r>
            <a:r>
              <a:rPr lang="zh-CN" altLang="en-US" sz="2800" spc="20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赵崇治</a:t>
            </a:r>
            <a:endParaRPr lang="zh-CN" altLang="en-US" sz="2800" spc="20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1295" y="1637665"/>
            <a:ext cx="279336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02 / Part two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6780" y="2260600"/>
            <a:ext cx="6050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版本控制与</a:t>
            </a: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协作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Title 6"/>
          <p:cNvSpPr txBox="1"/>
          <p:nvPr>
            <p:custDataLst>
              <p:tags r:id="rId1"/>
            </p:custDataLst>
          </p:nvPr>
        </p:nvSpPr>
        <p:spPr>
          <a:xfrm>
            <a:off x="392430" y="3079111"/>
            <a:ext cx="5600700" cy="33528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使用git合作开发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1.代码托管</a:t>
            </a:r>
            <a:endParaRPr lang="en-US" altLang="zh-CN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2.分支管理：主分支（合并代码），开发分支（修改代码）</a:t>
            </a:r>
            <a:endParaRPr lang="en-US" altLang="zh-CN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3.提交规范：信息简洁明了，同一个功能板块集中提交</a:t>
            </a:r>
            <a:endParaRPr lang="en-US" altLang="zh-CN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8615" y="1741805"/>
            <a:ext cx="55276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通过以下流程，本项目有效地降低了合并冲突的风险，并保证了多人协作开发的效率和代码质量</a:t>
            </a:r>
            <a:endParaRPr lang="zh-CN" altLang="en-US" sz="16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780" y="320675"/>
            <a:ext cx="609600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版本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控制概述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3762375" y="866140"/>
            <a:ext cx="3371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GitHub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使用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规范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470" y="1213485"/>
            <a:ext cx="3957955" cy="3514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075" y="320675"/>
            <a:ext cx="1833880" cy="771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b="43056"/>
          <a:stretch>
            <a:fillRect/>
          </a:stretch>
        </p:blipFill>
        <p:spPr>
          <a:xfrm>
            <a:off x="8485505" y="4849495"/>
            <a:ext cx="1699895" cy="19240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分工协作概述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075" y="4719320"/>
            <a:ext cx="17030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合理分工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15" y="382270"/>
            <a:ext cx="4024630" cy="36868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09905" y="1859915"/>
            <a:ext cx="28555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协作过程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记录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rcRect r="18"/>
          <a:stretch>
            <a:fillRect/>
          </a:stretch>
        </p:blipFill>
        <p:spPr>
          <a:xfrm>
            <a:off x="2753360" y="4094480"/>
            <a:ext cx="7518400" cy="236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项目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进度概述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3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pic>
        <p:nvPicPr>
          <p:cNvPr id="20" name="图片 19" descr="C:/Users/Administrator/AppData/Local/Temp/picturecompress_20220104163950/output_1.jpgoutput_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151"/>
          <a:stretch>
            <a:fillRect/>
          </a:stretch>
        </p:blipFill>
        <p:spPr>
          <a:xfrm flipH="1">
            <a:off x="1270" y="1314450"/>
            <a:ext cx="12207875" cy="5542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25" h="8729">
                <a:moveTo>
                  <a:pt x="0" y="0"/>
                </a:moveTo>
                <a:lnTo>
                  <a:pt x="19225" y="0"/>
                </a:lnTo>
                <a:lnTo>
                  <a:pt x="19225" y="8729"/>
                </a:lnTo>
                <a:lnTo>
                  <a:pt x="0" y="87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105" name="Rectangle 111"/>
          <p:cNvSpPr txBox="1"/>
          <p:nvPr/>
        </p:nvSpPr>
        <p:spPr>
          <a:xfrm>
            <a:off x="1023620" y="4866005"/>
            <a:ext cx="2106295" cy="735965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初始分工，地图与网格初步搭建，大本营系统</a:t>
            </a: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实现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66470" y="428688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90320" y="4022725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12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42010" y="4169410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42010" y="4169410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099820" y="4837430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11"/>
          <p:cNvSpPr txBox="1"/>
          <p:nvPr/>
        </p:nvSpPr>
        <p:spPr>
          <a:xfrm>
            <a:off x="4027170" y="4601845"/>
            <a:ext cx="2106295" cy="735965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各类建筑的实现，账号、音乐等功能</a:t>
            </a: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实现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970020" y="40227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93870" y="3758565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13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845560" y="3905250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845560" y="3905250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103370" y="4573270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11"/>
          <p:cNvSpPr txBox="1"/>
          <p:nvPr/>
        </p:nvSpPr>
        <p:spPr>
          <a:xfrm>
            <a:off x="6448425" y="2202180"/>
            <a:ext cx="2106295" cy="735965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战斗模式与小兵实现，联网</a:t>
            </a: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实现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391275" y="16230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715125" y="1358900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14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6266815" y="1505585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266815" y="1505585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524625" y="2173605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111"/>
          <p:cNvSpPr txBox="1"/>
          <p:nvPr/>
        </p:nvSpPr>
        <p:spPr>
          <a:xfrm>
            <a:off x="9475470" y="1718310"/>
            <a:ext cx="2106295" cy="412750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修改</a:t>
            </a:r>
            <a:r>
              <a:rPr lang="en-US" altLang="zh-CN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Bug</a:t>
            </a: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，整合</a:t>
            </a: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代码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418320" y="11391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742170" y="875030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15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9293860" y="1021715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9293860" y="1021715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9551670" y="1689735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837565" y="1478915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每周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的工作进度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88250" y="1637665"/>
            <a:ext cx="302641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03 / Part t</a:t>
            </a: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hree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1380" y="2260600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代码</a:t>
            </a: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质量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927725" y="3661410"/>
            <a:ext cx="46869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代码质量概述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合理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异常处理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70040" y="714375"/>
            <a:ext cx="28555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内存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泄漏处理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" y="1830070"/>
            <a:ext cx="4430395" cy="4384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30" y="1451610"/>
            <a:ext cx="6961505" cy="1657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490" y="3395980"/>
            <a:ext cx="4853305" cy="3297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4305" y="1637665"/>
            <a:ext cx="284035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04 / Part </a:t>
            </a: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four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1380" y="2260600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开发</a:t>
            </a: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类型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推导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42163"/>
          <a:stretch>
            <a:fillRect/>
          </a:stretch>
        </p:blipFill>
        <p:spPr>
          <a:xfrm>
            <a:off x="2921000" y="3552190"/>
            <a:ext cx="5650230" cy="2868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7055" y="1710055"/>
            <a:ext cx="102247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c++11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引入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auto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关键字，让编译器自动推断变量类型，大幅提升了代码的简洁性和可维护性。当函数返回类型改变时，推导类型能自动适应变化，减少了重构成本。在模板编程中，类型推导简化了复杂类型处理，支持了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lambda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表达式等现代编程范式，同时避免了隐式转换带来的安全问题。在编译期完成推导，实现了零成本抽象，既保持了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的强类型优势，又显著提升了开发效率。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类型安全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空指针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600" dirty="0">
                <a:sym typeface="+mn-ea"/>
              </a:rPr>
              <a:t>C++11 </a:t>
            </a:r>
            <a:r>
              <a:rPr lang="zh-CN" altLang="en-US" sz="1600" dirty="0">
                <a:sym typeface="+mn-ea"/>
              </a:rPr>
              <a:t>引入了 </a:t>
            </a:r>
            <a:r>
              <a:rPr lang="en-US" altLang="zh-CN" sz="1600" dirty="0" err="1">
                <a:sym typeface="+mn-ea"/>
              </a:rPr>
              <a:t>nullptr</a:t>
            </a:r>
            <a:r>
              <a:rPr lang="en-US" altLang="zh-CN" sz="1600" dirty="0">
                <a:sym typeface="+mn-ea"/>
              </a:rPr>
              <a:t> </a:t>
            </a:r>
            <a:r>
              <a:rPr lang="zh-CN" altLang="en-US" sz="1600" dirty="0">
                <a:sym typeface="+mn-ea"/>
              </a:rPr>
              <a:t>关键字，这是一个表示空指针的文字。它替代了以前 </a:t>
            </a:r>
            <a:r>
              <a:rPr lang="en-US" altLang="zh-CN" sz="1600" dirty="0">
                <a:sym typeface="+mn-ea"/>
              </a:rPr>
              <a:t>C++ </a:t>
            </a:r>
            <a:r>
              <a:rPr lang="zh-CN" altLang="en-US" sz="1600" dirty="0">
                <a:sym typeface="+mn-ea"/>
              </a:rPr>
              <a:t>标准中使用的传统 </a:t>
            </a:r>
            <a:r>
              <a:rPr lang="en-US" altLang="zh-CN" sz="1600" dirty="0">
                <a:sym typeface="+mn-ea"/>
              </a:rPr>
              <a:t>NULL</a:t>
            </a:r>
            <a:r>
              <a:rPr lang="zh-CN" altLang="en-US" sz="1600" dirty="0">
                <a:sym typeface="+mn-ea"/>
              </a:rPr>
              <a:t>。在早期标准中，</a:t>
            </a:r>
            <a:r>
              <a:rPr lang="en-US" altLang="zh-CN" sz="1600" dirty="0">
                <a:sym typeface="+mn-ea"/>
              </a:rPr>
              <a:t>NULL </a:t>
            </a:r>
            <a:r>
              <a:rPr lang="zh-CN" altLang="en-US" sz="1600" dirty="0">
                <a:sym typeface="+mn-ea"/>
              </a:rPr>
              <a:t>通常被定义为 </a:t>
            </a:r>
            <a:r>
              <a:rPr lang="en-US" altLang="zh-CN" sz="1600" dirty="0">
                <a:sym typeface="+mn-ea"/>
              </a:rPr>
              <a:t>0 </a:t>
            </a:r>
            <a:r>
              <a:rPr lang="zh-CN" altLang="en-US" sz="1600" dirty="0">
                <a:sym typeface="+mn-ea"/>
              </a:rPr>
              <a:t>或 </a:t>
            </a:r>
            <a:r>
              <a:rPr lang="en-US" altLang="zh-CN" sz="1600" dirty="0">
                <a:sym typeface="+mn-ea"/>
              </a:rPr>
              <a:t>((void*)0)</a:t>
            </a:r>
            <a:r>
              <a:rPr lang="zh-CN" altLang="en-US" sz="1600" dirty="0">
                <a:sym typeface="+mn-ea"/>
              </a:rPr>
              <a:t>，这可能会导致类型歧义和一些难以检测的错误。</a:t>
            </a:r>
            <a:r>
              <a:rPr lang="en-US" altLang="zh-CN" sz="1600" dirty="0" err="1">
                <a:sym typeface="+mn-ea"/>
              </a:rPr>
              <a:t>nullptr</a:t>
            </a:r>
            <a:r>
              <a:rPr lang="en-US" altLang="zh-CN" sz="1600" dirty="0">
                <a:sym typeface="+mn-ea"/>
              </a:rPr>
              <a:t> </a:t>
            </a:r>
            <a:r>
              <a:rPr lang="zh-CN" altLang="en-US" sz="1600" dirty="0">
                <a:sym typeface="+mn-ea"/>
              </a:rPr>
              <a:t>的引入解决了这些问题，并提供了一种更清晰、更安全的表示空指针的方法。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45" y="3100705"/>
            <a:ext cx="4867275" cy="3514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范围</a:t>
            </a: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for</a:t>
            </a:r>
            <a:endParaRPr lang="en-US" altLang="zh-CN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600" dirty="0">
                <a:sym typeface="+mn-ea"/>
              </a:rPr>
              <a:t>C++11 </a:t>
            </a:r>
            <a:r>
              <a:rPr lang="zh-CN" altLang="en-US" sz="1600" dirty="0">
                <a:sym typeface="+mn-ea"/>
              </a:rPr>
              <a:t>引入了基于范围的 </a:t>
            </a:r>
            <a:r>
              <a:rPr lang="en-US" altLang="zh-CN" sz="1600" dirty="0">
                <a:sym typeface="+mn-ea"/>
              </a:rPr>
              <a:t>`for` </a:t>
            </a:r>
            <a:r>
              <a:rPr lang="zh-CN" altLang="en-US" sz="1600" dirty="0">
                <a:sym typeface="+mn-ea"/>
              </a:rPr>
              <a:t>循环（</a:t>
            </a:r>
            <a:r>
              <a:rPr lang="en-US" altLang="zh-CN" sz="1600" dirty="0">
                <a:sym typeface="+mn-ea"/>
              </a:rPr>
              <a:t>Range-based for loop</a:t>
            </a:r>
            <a:r>
              <a:rPr lang="zh-CN" altLang="en-US" sz="1600" dirty="0">
                <a:sym typeface="+mn-ea"/>
              </a:rPr>
              <a:t>），这是一种新的循环语法，使得遍历容器（如数组、向量、列表等）和范围变得更加简单和直观。这种循环方式自动迭代容器或范围中的每个元素，无需手动管理迭代器或索引。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5" y="3056890"/>
            <a:ext cx="5901055" cy="344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04455" y="1637665"/>
            <a:ext cx="291020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00 / Part </a:t>
            </a: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zero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54980" y="2260600"/>
            <a:ext cx="5212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准备</a:t>
            </a: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工作介绍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nothrow</a:t>
            </a:r>
            <a:endParaRPr lang="en-US" altLang="zh-CN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C++11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nothrow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为内存分配提供了一种确定性的错误处理方式，在需要严格控制的场景下选择返回空指针而非抛出异常。这使得能够避免异常机制带来的不可预测开销和内存占用，确保执行时间的确定性。同时，它完美兼容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风格代码和异常不安全的遗留系统，避免了异常传播破坏现有逻辑。消除了异常处理的运行时成本，并支持更精细的资源管理策略，增强了代码的可靠性和可预测性。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40" y="3727450"/>
            <a:ext cx="5943600" cy="2381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显示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转换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C++11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的显式转换关键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字通过强制要求明确表达转换意图，从根本上消除了隐式转换带来的意外行为和潜在错误。它使得构造函数和类型转换操作符不再被编译器静默调用，避免了因隐式类型转换导致的语义模糊和逻辑错误，显著提升了代码的安全性。这种机制让类型转换从隐性约定变为显式声明，增强了代码的可读性和维护性。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040" y="3634740"/>
            <a:ext cx="5300980" cy="2357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Lambda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表达式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600" dirty="0">
                <a:sym typeface="+mn-ea"/>
              </a:rPr>
              <a:t>C++11 </a:t>
            </a:r>
            <a:r>
              <a:rPr lang="zh-CN" altLang="en-US" sz="1600" dirty="0">
                <a:sym typeface="+mn-ea"/>
              </a:rPr>
              <a:t>的</a:t>
            </a:r>
            <a:r>
              <a:rPr lang="en-US" altLang="zh-CN" sz="1600" dirty="0">
                <a:sym typeface="+mn-ea"/>
              </a:rPr>
              <a:t>lambda</a:t>
            </a:r>
            <a:r>
              <a:rPr lang="zh-CN" altLang="en-US" sz="1600" dirty="0">
                <a:sym typeface="+mn-ea"/>
              </a:rPr>
              <a:t>表达式能够就地匿名定义目标函数或函数对象，不需要额外写一个命名函数或者函数对象。以更直接的方式去写程序，好的可读性和可维护性。由于 </a:t>
            </a:r>
            <a:r>
              <a:rPr lang="en-US" altLang="zh-CN" sz="1600" dirty="0">
                <a:sym typeface="+mn-ea"/>
              </a:rPr>
              <a:t>Cocos2d-x </a:t>
            </a:r>
            <a:r>
              <a:rPr lang="zh-CN" altLang="en-US" sz="1600" dirty="0">
                <a:sym typeface="+mn-ea"/>
              </a:rPr>
              <a:t>中的事件处理和动画接口广泛使用回调函数，</a:t>
            </a:r>
            <a:r>
              <a:rPr lang="en-US" altLang="zh-CN" sz="1600" dirty="0">
                <a:sym typeface="+mn-ea"/>
              </a:rPr>
              <a:t>Lambda </a:t>
            </a:r>
            <a:r>
              <a:rPr lang="zh-CN" altLang="en-US" sz="1600" dirty="0">
                <a:sym typeface="+mn-ea"/>
              </a:rPr>
              <a:t>表达式在简化代码、提高可读性方面非常有用。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3196590"/>
            <a:ext cx="7829550" cy="324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c++17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原位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构造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604645"/>
            <a:ext cx="102247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C++17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的原位构造（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Emplace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操作）通过避免不必要的对象复制和移动操作，实现了直接在使用位置构造对象的能力。它允许容器在内存中直接构建元素，消除了传统先构造再拷贝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/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移动的开销，对大型对象或不可移动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/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拷贝的类型尤其关键。这种机制不仅显著提升了性能，减少内存分配次数，而且支持更广泛的对象类型管理，使得资源管理和对象生命周期控制更加精细高效，实现零开销抽象。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760" y="3259455"/>
            <a:ext cx="5546725" cy="334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任意多边形 11"/>
          <p:cNvSpPr/>
          <p:nvPr/>
        </p:nvSpPr>
        <p:spPr>
          <a:xfrm flipH="1">
            <a:off x="0" y="0"/>
            <a:ext cx="4357370" cy="68586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62" h="10801">
                <a:moveTo>
                  <a:pt x="0" y="0"/>
                </a:moveTo>
                <a:lnTo>
                  <a:pt x="6862" y="0"/>
                </a:lnTo>
                <a:lnTo>
                  <a:pt x="6862" y="10801"/>
                </a:lnTo>
                <a:lnTo>
                  <a:pt x="0" y="10801"/>
                </a:lnTo>
                <a:lnTo>
                  <a:pt x="0" y="7936"/>
                </a:lnTo>
                <a:cubicBezTo>
                  <a:pt x="1289" y="7976"/>
                  <a:pt x="2348" y="6785"/>
                  <a:pt x="2313" y="5618"/>
                </a:cubicBezTo>
                <a:cubicBezTo>
                  <a:pt x="2356" y="4317"/>
                  <a:pt x="1155" y="3268"/>
                  <a:pt x="0" y="33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5">
                  <a:lumMod val="50000"/>
                  <a:alpha val="50000"/>
                </a:schemeClr>
              </a:gs>
              <a:gs pos="0">
                <a:schemeClr val="accent5">
                  <a:lumMod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44" name="Rectangle 111"/>
          <p:cNvSpPr txBox="1"/>
          <p:nvPr/>
        </p:nvSpPr>
        <p:spPr>
          <a:xfrm flipH="1">
            <a:off x="382905" y="1917700"/>
            <a:ext cx="2276475" cy="1075055"/>
          </a:xfrm>
          <a:prstGeom prst="rect">
            <a:avLst/>
          </a:prstGeom>
          <a:noFill/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5719" tIns="45719" rIns="45719" bIns="45719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资源目录</a:t>
            </a:r>
            <a:endParaRPr lang="zh-CN" altLang="en-US" sz="32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 flipH="1">
            <a:off x="357505" y="1068070"/>
            <a:ext cx="2750820" cy="7067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l"/>
            <a:r>
              <a:rPr lang="zh-CN" altLang="en-US" sz="4000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目录</a:t>
            </a:r>
            <a:r>
              <a:rPr lang="zh-CN" altLang="en-US" sz="4000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清晰</a:t>
            </a:r>
            <a:endParaRPr lang="zh-CN" altLang="en-US" sz="400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9" name="椭圆 38"/>
          <p:cNvSpPr/>
          <p:nvPr/>
        </p:nvSpPr>
        <p:spPr>
          <a:xfrm flipH="1">
            <a:off x="3323590" y="2492058"/>
            <a:ext cx="2131060" cy="2131060"/>
          </a:xfrm>
          <a:prstGeom prst="ellipse">
            <a:avLst/>
          </a:prstGeom>
          <a:gradFill>
            <a:gsLst>
              <a:gs pos="100000">
                <a:schemeClr val="accent5">
                  <a:lumMod val="50000"/>
                  <a:alpha val="50000"/>
                </a:schemeClr>
              </a:gs>
              <a:gs pos="0">
                <a:schemeClr val="accent5">
                  <a:lumMod val="50000"/>
                </a:schemeClr>
              </a:gs>
            </a:gsLst>
            <a:lin ang="19800000" scaled="0"/>
          </a:gradFill>
          <a:ln>
            <a:noFill/>
          </a:ln>
          <a:effectLst>
            <a:outerShdw blurRad="723900" sx="104000" sy="104000" algn="ctr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41" name="椭圆 40"/>
          <p:cNvSpPr/>
          <p:nvPr/>
        </p:nvSpPr>
        <p:spPr>
          <a:xfrm flipH="1">
            <a:off x="3120390" y="2288858"/>
            <a:ext cx="2537460" cy="2537460"/>
          </a:xfrm>
          <a:prstGeom prst="ellipse">
            <a:avLst/>
          </a:prstGeom>
          <a:noFill/>
          <a:ln w="38100">
            <a:solidFill>
              <a:schemeClr val="accent5">
                <a:alpha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0" name="图片 9" descr="2028852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 flipH="1">
            <a:off x="3931920" y="3100388"/>
            <a:ext cx="914400" cy="91440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 flipH="1">
            <a:off x="2898140" y="2066608"/>
            <a:ext cx="2981960" cy="2981960"/>
          </a:xfrm>
          <a:prstGeom prst="ellipse">
            <a:avLst/>
          </a:prstGeom>
          <a:noFill/>
          <a:ln>
            <a:solidFill>
              <a:schemeClr val="accent4">
                <a:alpha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2" name="Rectangle 111"/>
          <p:cNvSpPr txBox="1"/>
          <p:nvPr/>
        </p:nvSpPr>
        <p:spPr>
          <a:xfrm flipH="1">
            <a:off x="357505" y="3700780"/>
            <a:ext cx="2276475" cy="1075055"/>
          </a:xfrm>
          <a:prstGeom prst="rect">
            <a:avLst/>
          </a:prstGeom>
          <a:noFill/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5719" tIns="45719" rIns="45719" bIns="45719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类目录</a:t>
            </a:r>
            <a:endParaRPr lang="zh-CN" altLang="en-US" sz="32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43" name="图片 42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4223385"/>
            <a:ext cx="6282055" cy="2409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700405"/>
            <a:ext cx="6048375" cy="3000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代码架构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1905" y="247650"/>
            <a:ext cx="18427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类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的架构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 descr="class_diagr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885"/>
            <a:ext cx="12192000" cy="579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超级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加分概述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成功运行于</a:t>
            </a: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 Android</a:t>
            </a:r>
            <a:endParaRPr lang="en-US" altLang="zh-CN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 flipH="1" flipV="1">
            <a:off x="7293610" y="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>
            <a:off x="7277735" y="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75000"/>
                </a:schemeClr>
              </a:gs>
              <a:gs pos="100000">
                <a:schemeClr val="accent5">
                  <a:lumMod val="20000"/>
                  <a:lumOff val="80000"/>
                  <a:alpha val="60000"/>
                </a:scheme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4410" y="713740"/>
            <a:ext cx="360045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88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Thanks</a:t>
            </a:r>
            <a:endParaRPr lang="en-US" altLang="zh-CN" sz="88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99915" y="2006600"/>
            <a:ext cx="68884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8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恳请批评</a:t>
            </a:r>
            <a:r>
              <a:rPr lang="zh-CN" altLang="en-US" sz="88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指正</a:t>
            </a:r>
            <a:endParaRPr lang="zh-CN" altLang="en-US" sz="88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7" name="图片 6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" y="2667000"/>
            <a:ext cx="12191365" cy="4191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cxnSp>
        <p:nvCxnSpPr>
          <p:cNvPr id="2" name="直接连接符 1"/>
          <p:cNvCxnSpPr/>
          <p:nvPr/>
        </p:nvCxnSpPr>
        <p:spPr>
          <a:xfrm>
            <a:off x="1190625" y="2216150"/>
            <a:ext cx="16383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235" y="3354070"/>
            <a:ext cx="6583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https://github.com/goagain-qidong/coc.git</a:t>
            </a:r>
            <a:endParaRPr lang="zh-CN" altLang="en-US" sz="2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使用工具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1510656" y="1467683"/>
            <a:ext cx="2253176" cy="4375546"/>
            <a:chOff x="566628" y="1343223"/>
            <a:chExt cx="2253176" cy="4375546"/>
          </a:xfrm>
        </p:grpSpPr>
        <p:grpSp>
          <p:nvGrpSpPr>
            <p:cNvPr id="15" name="组合 14"/>
            <p:cNvGrpSpPr/>
            <p:nvPr/>
          </p:nvGrpSpPr>
          <p:grpSpPr>
            <a:xfrm>
              <a:off x="700565" y="1343223"/>
              <a:ext cx="1985303" cy="2345452"/>
              <a:chOff x="700565" y="1343223"/>
              <a:chExt cx="1985303" cy="2345452"/>
            </a:xfrm>
          </p:grpSpPr>
          <p:pic>
            <p:nvPicPr>
              <p:cNvPr id="3" name="Picture 18" descr="没有照片描述。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90" y="1343223"/>
                <a:ext cx="1472854" cy="1472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矩形: 圆角 10"/>
              <p:cNvSpPr/>
              <p:nvPr/>
            </p:nvSpPr>
            <p:spPr>
              <a:xfrm>
                <a:off x="700565" y="3169324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Cocos2d-x 4.0</a:t>
                </a:r>
                <a:endParaRPr lang="en-US" altLang="zh-CN" sz="1400" b="1" dirty="0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566628" y="3688674"/>
              <a:ext cx="2253176" cy="2030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Cocos2d-x </a:t>
              </a:r>
              <a:r>
                <a:rPr lang="zh-CN" altLang="en-US" sz="1400" dirty="0">
                  <a:latin typeface="+mn-ea"/>
                </a:rPr>
                <a:t>是一个开源的跨平台游戏引擎，多用于开发 </a:t>
              </a:r>
              <a:r>
                <a:rPr lang="en-US" altLang="zh-CN" sz="1400" dirty="0">
                  <a:latin typeface="+mn-ea"/>
                </a:rPr>
                <a:t>2D </a:t>
              </a:r>
              <a:r>
                <a:rPr lang="zh-CN" altLang="en-US" sz="1400" dirty="0">
                  <a:latin typeface="+mn-ea"/>
                </a:rPr>
                <a:t>游戏应用，它提供了丰富的功能，如场景管理、精灵渲染、</a:t>
              </a:r>
              <a:r>
                <a:rPr lang="en-US" altLang="zh-CN" sz="1400" dirty="0">
                  <a:latin typeface="+mn-ea"/>
                </a:rPr>
                <a:t>UI </a:t>
              </a:r>
              <a:r>
                <a:rPr lang="zh-CN" altLang="en-US" sz="1400" dirty="0">
                  <a:latin typeface="+mn-ea"/>
                </a:rPr>
                <a:t>控件等，开发者可以使用 </a:t>
              </a:r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编写游戏代码。</a:t>
              </a:r>
              <a:r>
                <a:rPr lang="en-US" altLang="zh-CN" sz="1400" dirty="0">
                  <a:latin typeface="+mn-ea"/>
                </a:rPr>
                <a:t>4.0 </a:t>
              </a:r>
              <a:r>
                <a:rPr lang="zh-CN" altLang="en-US" sz="1400" dirty="0">
                  <a:latin typeface="+mn-ea"/>
                </a:rPr>
                <a:t>是该引擎的一个</a:t>
              </a:r>
              <a:r>
                <a:rPr lang="zh-CN" altLang="en-US" sz="1400" dirty="0">
                  <a:latin typeface="+mn-ea"/>
                </a:rPr>
                <a:t>最新版本，包含了对性能和功能的优化。</a:t>
              </a:r>
              <a:endParaRPr lang="zh-CN" altLang="en-US" sz="1400" dirty="0"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171038" y="1467716"/>
            <a:ext cx="2180138" cy="4899071"/>
            <a:chOff x="5855572" y="1251816"/>
            <a:chExt cx="2180138" cy="4899071"/>
          </a:xfrm>
        </p:grpSpPr>
        <p:grpSp>
          <p:nvGrpSpPr>
            <p:cNvPr id="5" name="组合 4"/>
            <p:cNvGrpSpPr/>
            <p:nvPr/>
          </p:nvGrpSpPr>
          <p:grpSpPr>
            <a:xfrm>
              <a:off x="5855572" y="1251816"/>
              <a:ext cx="1985303" cy="2412700"/>
              <a:chOff x="5855572" y="1251816"/>
              <a:chExt cx="1985303" cy="2412700"/>
            </a:xfrm>
          </p:grpSpPr>
          <p:pic>
            <p:nvPicPr>
              <p:cNvPr id="12" name="Picture 4" descr="C++ - Wikipedia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221" y="1251816"/>
                <a:ext cx="1472854" cy="1655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矩形: 圆角 12"/>
              <p:cNvSpPr/>
              <p:nvPr/>
            </p:nvSpPr>
            <p:spPr>
              <a:xfrm>
                <a:off x="5855572" y="3145165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C++</a:t>
                </a:r>
                <a:endParaRPr lang="en-US" altLang="zh-CN" sz="1400" b="1" dirty="0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5855572" y="3688674"/>
              <a:ext cx="2180138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是一种通用的编程语言，广泛用于系统编程、游戏开发、实时应用等领域。它是 </a:t>
              </a:r>
              <a:r>
                <a:rPr lang="en-US" altLang="zh-CN" sz="1400" dirty="0">
                  <a:latin typeface="+mn-ea"/>
                </a:rPr>
                <a:t>C </a:t>
              </a:r>
              <a:r>
                <a:rPr lang="zh-CN" altLang="en-US" sz="1400" dirty="0">
                  <a:latin typeface="+mn-ea"/>
                </a:rPr>
                <a:t>语言的扩展，支持面向对象编程、泛型编程和内存管理的控制。</a:t>
              </a:r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在性能要求高的应用（如游戏引擎）中被广泛使用，因为它能提供较高的执行效率和灵活的资源管理能力。</a:t>
              </a:r>
              <a:endParaRPr lang="zh-CN" altLang="en-US" sz="1400" dirty="0">
                <a:latin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332542" y="1467683"/>
            <a:ext cx="2876975" cy="4386998"/>
            <a:chOff x="8289149" y="1343223"/>
            <a:chExt cx="2876975" cy="4386998"/>
          </a:xfrm>
        </p:grpSpPr>
        <p:grpSp>
          <p:nvGrpSpPr>
            <p:cNvPr id="16" name="组合 15"/>
            <p:cNvGrpSpPr/>
            <p:nvPr/>
          </p:nvGrpSpPr>
          <p:grpSpPr>
            <a:xfrm>
              <a:off x="8289149" y="1343223"/>
              <a:ext cx="2876975" cy="2321293"/>
              <a:chOff x="8289149" y="1343223"/>
              <a:chExt cx="2876975" cy="2321293"/>
            </a:xfrm>
          </p:grpSpPr>
          <p:pic>
            <p:nvPicPr>
              <p:cNvPr id="21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9149" y="1343223"/>
                <a:ext cx="2876975" cy="1202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矩形: 圆角 13"/>
              <p:cNvSpPr/>
              <p:nvPr/>
            </p:nvSpPr>
            <p:spPr>
              <a:xfrm>
                <a:off x="8886184" y="3145165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Git</a:t>
                </a:r>
                <a:endParaRPr lang="en-US" altLang="zh-CN" sz="1400" b="1" dirty="0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8787960" y="3698896"/>
              <a:ext cx="2279940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git </a:t>
              </a:r>
              <a:r>
                <a:rPr lang="zh-CN" altLang="en-US" sz="1400" dirty="0">
                  <a:latin typeface="+mn-ea"/>
                </a:rPr>
                <a:t>主要用于管理和控制源代码的版本。它通常具有图形用户界面，允许开发者在没有命令行操作的情况下，方便地提交、合并和管理代码的版本历史。在团队开发中，</a:t>
              </a:r>
              <a:r>
                <a:rPr lang="en-US" altLang="zh-CN" sz="1400" dirty="0">
                  <a:latin typeface="+mn-ea"/>
                </a:rPr>
                <a:t>git </a:t>
              </a:r>
              <a:r>
                <a:rPr lang="zh-CN" altLang="en-US" sz="1400" dirty="0">
                  <a:latin typeface="+mn-ea"/>
                </a:rPr>
                <a:t>帮助开发者跟踪代码变动并协调不同开发者之间的工作。</a:t>
              </a:r>
              <a:endParaRPr lang="zh-CN" altLang="en-US" sz="1400" dirty="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0660" y="1637665"/>
            <a:ext cx="279400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01 / Part one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54980" y="2260600"/>
            <a:ext cx="5212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项目功能</a:t>
            </a: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介绍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3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603250" y="803910"/>
            <a:ext cx="3020695" cy="983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大本营系统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2160" y="3141980"/>
            <a:ext cx="32867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1-17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5x5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功能：限制其他建筑的数量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上限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35" y="1720850"/>
            <a:ext cx="2210435" cy="14922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567930" y="93218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多类资源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40655" y="1787525"/>
            <a:ext cx="374078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金币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圣水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宝石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建筑工人数量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小兵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数量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995" y="1931035"/>
            <a:ext cx="1862455" cy="457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305" y="2901315"/>
            <a:ext cx="1981200" cy="5048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2425" y="4074160"/>
            <a:ext cx="1910080" cy="5003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1330" y="5039995"/>
            <a:ext cx="1781175" cy="6337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165" y="6065520"/>
            <a:ext cx="1981200" cy="61468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762365" y="1787525"/>
            <a:ext cx="324167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购买建筑，升级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购买建筑，升级建筑，生成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小兵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购买建筑工人小屋和加速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升级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限制同时最大建筑升级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数量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生成小兵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总和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935" y="4298315"/>
            <a:ext cx="4175125" cy="246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3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320665" y="307340"/>
            <a:ext cx="120523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建筑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4445" y="657860"/>
            <a:ext cx="12338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金矿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70455" y="699770"/>
            <a:ext cx="2353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圣水收集器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475" y="2491740"/>
            <a:ext cx="2118360" cy="120586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117475" y="1329690"/>
            <a:ext cx="2334260" cy="1082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1-15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功能：每种等级生成相应数量金币，点击金币图像即可获取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14120" y="1207135"/>
            <a:ext cx="1160145" cy="7473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70910" y="1450975"/>
            <a:ext cx="1087755" cy="69088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2456815" y="1487805"/>
            <a:ext cx="2076450" cy="1397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1-15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功能：每种等级生成相应数量圣水，点击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圣水图像即可获取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395855" y="2635250"/>
            <a:ext cx="2211070" cy="1166495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4620260" y="1035050"/>
            <a:ext cx="45720" cy="5749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367280" y="1119505"/>
            <a:ext cx="28575" cy="5738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-46990" y="3522345"/>
            <a:ext cx="1907540" cy="429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金币</a:t>
            </a: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仓库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3175" y="4234815"/>
            <a:ext cx="1006475" cy="8286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475" y="5628640"/>
            <a:ext cx="1916430" cy="110172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-4445" y="4443730"/>
            <a:ext cx="22459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1-14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功能：每种等级增加相应金币数量上限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751955" y="1119505"/>
            <a:ext cx="0" cy="55772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395855" y="3580765"/>
            <a:ext cx="25793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圣水</a:t>
            </a: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仓库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84270" y="4323080"/>
            <a:ext cx="776605" cy="67437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2395855" y="4323080"/>
            <a:ext cx="2328545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1-17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功能：每种等级增加相应圣水数量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83485" y="5518785"/>
            <a:ext cx="1861185" cy="11595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28515" y="657860"/>
            <a:ext cx="10661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兵营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4680" y="1308100"/>
            <a:ext cx="982980" cy="7404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5500" y="1409700"/>
            <a:ext cx="13150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1-18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4x4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功能：生成小兵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79315" y="2331720"/>
            <a:ext cx="1961515" cy="10972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44390" y="3455670"/>
            <a:ext cx="18815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训练营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79315" y="4231005"/>
            <a:ext cx="20808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1-13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4x4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功能：每种等级增加相应小兵数量上限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30240" y="4175125"/>
            <a:ext cx="1021715" cy="7213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27575" y="5518785"/>
            <a:ext cx="1878330" cy="11169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18935" y="657860"/>
            <a:ext cx="26473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建筑工人小屋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11820" y="1409700"/>
            <a:ext cx="935355" cy="8401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800215" y="1375410"/>
            <a:ext cx="1532255" cy="673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1-7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2x2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功能：增加建筑工人上限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06565" y="2511425"/>
            <a:ext cx="2376170" cy="97028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773545" y="3481705"/>
            <a:ext cx="24136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加农炮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73545" y="4175125"/>
            <a:ext cx="19748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1-14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功能：一定范围内攻击小兵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176260" y="4073525"/>
            <a:ext cx="970915" cy="76454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820535" y="5429885"/>
            <a:ext cx="2259330" cy="1205230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9294495" y="937260"/>
            <a:ext cx="0" cy="5749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9294495" y="657860"/>
            <a:ext cx="23571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箭塔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822305" y="1035050"/>
            <a:ext cx="998855" cy="94234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9295130" y="1312545"/>
            <a:ext cx="12776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1-17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功能：一定范围内攻击小兵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45" name="图片 44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499725" y="1998345"/>
            <a:ext cx="1644015" cy="88709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9294495" y="2635250"/>
            <a:ext cx="12052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城墙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350375" y="4779645"/>
            <a:ext cx="2792730" cy="916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1-16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1x1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功能：保护建筑，可连续放置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366250" y="5715635"/>
            <a:ext cx="1793875" cy="1049655"/>
          </a:xfrm>
          <a:prstGeom prst="rect">
            <a:avLst/>
          </a:prstGeom>
        </p:spPr>
      </p:pic>
      <p:pic>
        <p:nvPicPr>
          <p:cNvPr id="52" name="tmpwppvideo_20251226_2_20251226_12525916.mp4">
            <a:hlinkClick r:id="" action="ppaction://media"/>
          </p:cNvPr>
          <p:cNvPicPr/>
          <p:nvPr>
            <a:videoFile r:link="rId33"/>
            <p:extLst>
              <p:ext uri="{DAA4B4D4-6D71-4841-9C94-3DE7FCFB9230}">
                <p14:media xmlns:p14="http://schemas.microsoft.com/office/powerpoint/2010/main" r:embed="rId34"/>
              </p:ext>
            </p:extLst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9295130" y="3364865"/>
            <a:ext cx="2847340" cy="1414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1010" y="13018"/>
            <a:ext cx="2697480" cy="85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2164715" y="614680"/>
            <a:ext cx="257937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常见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兵种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0" y="3037205"/>
            <a:ext cx="12147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进攻，优先攻打最近建筑</a:t>
            </a:r>
            <a:endParaRPr lang="zh-CN" altLang="en-US" sz="20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2" name="图片 11" descr="爬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0185" y="281940"/>
            <a:ext cx="457200" cy="457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" y="1130300"/>
            <a:ext cx="5922010" cy="17227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14755" y="3037205"/>
            <a:ext cx="12211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远程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进攻，优先攻打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最近建筑</a:t>
            </a:r>
            <a:endParaRPr lang="zh-CN" altLang="en-US" sz="20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71090" y="3037205"/>
            <a:ext cx="131318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接触进攻，优先攻打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资源类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建筑，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移速快</a:t>
            </a:r>
            <a:endParaRPr lang="zh-CN" altLang="en-US" sz="2000">
              <a:solidFill>
                <a:srgbClr val="FF0000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23615" y="3037205"/>
            <a:ext cx="126174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接触进攻，优先攻打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防御类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建筑，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血量厚</a:t>
            </a:r>
            <a:endParaRPr lang="zh-CN" altLang="en-US" sz="2000">
              <a:solidFill>
                <a:srgbClr val="FF0000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44085" y="3037205"/>
            <a:ext cx="130175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自爆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，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伤害高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，优先攻打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最近建筑</a:t>
            </a:r>
            <a:endParaRPr lang="zh-CN" altLang="en-US" sz="20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68365" y="55372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4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AI</a:t>
            </a:r>
            <a:r>
              <a:rPr lang="zh-CN" altLang="en-US" sz="24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战斗系统，一局战斗</a:t>
            </a:r>
            <a:r>
              <a:rPr lang="zh-CN" altLang="en-US" sz="24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流程</a:t>
            </a:r>
            <a:endParaRPr lang="zh-CN" altLang="en-US" sz="24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01385" y="866140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路径寻找，攻击判定，建筑优先级（哥布林与巨人），多建筑等级（前面已提到），投放兵种，兵种自动战斗，胜负</a:t>
            </a:r>
            <a:r>
              <a:rPr 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判定</a:t>
            </a:r>
            <a:endParaRPr lang="zh-CN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0" name="无标题视频——使用Clipchamp制作 (1)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68365" y="2816225"/>
            <a:ext cx="609600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733550" y="846455"/>
            <a:ext cx="3020695" cy="983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3</a:t>
            </a: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张地图</a:t>
            </a: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切换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499860" y="1059180"/>
            <a:ext cx="4170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背景音乐</a:t>
            </a:r>
            <a:r>
              <a:rPr lang="en-US" altLang="zh-CN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&amp;</a:t>
            </a: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战斗</a:t>
            </a: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特效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20" y="2001520"/>
            <a:ext cx="4575175" cy="4485005"/>
          </a:xfrm>
          <a:prstGeom prst="rect">
            <a:avLst/>
          </a:prstGeom>
        </p:spPr>
      </p:pic>
      <p:pic>
        <p:nvPicPr>
          <p:cNvPr id="5" name="无标题视频——使用Clipchamp制作 (2)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3860" y="2395855"/>
            <a:ext cx="609600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拓展功能概述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-3937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3875405" y="0"/>
            <a:ext cx="4441190" cy="1004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联盟系统，联机对战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" name="图片 2" descr="爬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5" y="281940"/>
            <a:ext cx="457200" cy="457200"/>
          </a:xfrm>
          <a:prstGeom prst="rect">
            <a:avLst/>
          </a:prstGeom>
        </p:spPr>
      </p:pic>
      <p:pic>
        <p:nvPicPr>
          <p:cNvPr id="7" name="回放——使用Clipchamp制作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03950" y="3863975"/>
            <a:ext cx="5651500" cy="2782570"/>
          </a:xfrm>
          <a:prstGeom prst="rect">
            <a:avLst/>
          </a:prstGeom>
        </p:spPr>
      </p:pic>
      <p:pic>
        <p:nvPicPr>
          <p:cNvPr id="8" name="联机——使用Clipchamp制作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79470" y="695325"/>
            <a:ext cx="5151120" cy="2664460"/>
          </a:xfrm>
          <a:prstGeom prst="rect">
            <a:avLst/>
          </a:prstGeom>
        </p:spPr>
      </p:pic>
      <p:pic>
        <p:nvPicPr>
          <p:cNvPr id="10" name="加速——使用Clipchamp制作">
            <a:hlinkClick r:id="" action="ppaction://media"/>
          </p:cNvPr>
          <p:cNvPicPr/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95275" y="3863975"/>
            <a:ext cx="5215890" cy="2782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5275" y="3126740"/>
            <a:ext cx="389636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建筑升级时间（可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加速）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51595" y="3159760"/>
            <a:ext cx="30607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回放系统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7.02288801670075},&quot;minSize&quot;:{&quot;size1&quot;:34.62288801670074},&quot;normalSize&quot;:{&quot;size1&quot;:56.65413801670074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3.3978550946271},&quot;minSize&quot;:{&quot;size1&quot;:17.797855094627096},&quot;normalSize&quot;:{&quot;size1&quot;:30.364521761293766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12.xml><?xml version="1.0" encoding="utf-8"?>
<p:tagLst xmlns:p="http://schemas.openxmlformats.org/presentationml/2006/main">
  <p:tag name="KSO_WM_DIAGRAM_VIRTUALLY_FRAME" val="{&quot;height&quot;:304.8,&quot;left&quot;:71,&quot;top&quot;:130.05,&quot;width&quot;:818.1}"/>
</p:tagLst>
</file>

<file path=ppt/tags/tag13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4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5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6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7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8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9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1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2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5.xml><?xml version="1.0" encoding="utf-8"?>
<p:tagLst xmlns:p="http://schemas.openxmlformats.org/presentationml/2006/main">
  <p:tag name="KSO_WM_DIAGRAM_VIRTUALLY_FRAME" val="{&quot;height&quot;:304.8,&quot;left&quot;:71,&quot;top&quot;:130.05,&quot;width&quot;:818.1}"/>
</p:tagLst>
</file>

<file path=ppt/tags/tag2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7969_1*f*2"/>
  <p:tag name="KSO_WM_TEMPLATE_CATEGORY" val="diagram"/>
  <p:tag name="KSO_WM_TEMPLATE_INDEX" val="202079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80"/>
  <p:tag name="KSO_WM_UNIT_SHOW_EDIT_AREA_INDICATION" val="1"/>
  <p:tag name="KSO_WM_CHIP_GROUPID" val="5e6b05596848fb12bee65ac8"/>
  <p:tag name="KSO_WM_CHIP_XID" val="5e6b05596848fb12bee65aca"/>
  <p:tag name="KSO_WM_UNIT_DEC_AREA_ID" val="1fc6eea8fba34a7f9a98748d229048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e76a07ff6c8f44a6bbe50d96e1f5a23e"/>
  <p:tag name="KSO_WM_UNIT_SUPPORT_UNIT_TYPE" val="[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e794054ed1e2fb7f98e"/>
  <p:tag name="KSO_WM_TEMPLATE_ASSEMBLE_GROUPID" val="60656e794054ed1e2fb7f98e"/>
</p:tagLst>
</file>

<file path=ppt/tags/tag31.xml><?xml version="1.0" encoding="utf-8"?>
<p:tagLst xmlns:p="http://schemas.openxmlformats.org/presentationml/2006/main">
  <p:tag name="KSO_WM_BEAUTIFY_FLAG" val="#wm#"/>
  <p:tag name="KSO_WM_TEMPLATE_CATEGORY" val="diagram"/>
  <p:tag name="KSO_WM_TEMPLATE_INDEX" val="2020796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09&quot;,&quot;maxSize&quot;:{&quot;size1&quot;:57.49962281930493},&quot;minSize&quot;:{&quot;size1&quot;:49.89962281930493},&quot;normalSize&quot;:{&quot;size1&quot;:53.33712281930493},&quot;subLayout&quot;:[{&quot;id&quot;:&quot;2021-04-01T15:01:09&quot;,&quot;maxSize&quot;:{&quot;size1&quot;:28.899613439560763},&quot;minSize&quot;:{&quot;size1&quot;:22.099613439560766},&quot;normalSize&quot;:{&quot;size1&quot;:22.09961343956076},&quot;subLayout&quot;:[{&quot;id&quot;:&quot;2021-04-01T15:01:09&quot;,&quot;margin&quot;:{&quot;bottom&quot;:0.4230000376701355,&quot;left&quot;:1.6929999589920044,&quot;right&quot;:0.847000002861023,&quot;top&quot;:1.6929999589920044},&quot;type&quot;:0},{&quot;id&quot;:&quot;2021-04-01T15:01:09&quot;,&quot;maxSize&quot;:{&quot;size1&quot;:37.09950377535254},&quot;minSize&quot;:{&quot;size1&quot;:25.69950377535254},&quot;normalSize&quot;:{&quot;size1&quot;:25.699503775352543},&quot;subLayout&quot;:[{&quot;id&quot;:&quot;2021-04-01T15:01:09&quot;,&quot;margin&quot;:{&quot;bottom&quot;:0.847000002861023,&quot;left&quot;:1.6929999589920044,&quot;right&quot;:0.847000002861023,&quot;top&quot;:0},&quot;type&quot;:0},{&quot;id&quot;:&quot;2021-04-01T15:01:10&quot;,&quot;margin&quot;:{&quot;bottom&quot;:1.6929999589920044,&quot;left&quot;:1.6929999589920044,&quot;right&quot;:0.847000002861023,&quot;top&quot;:0},&quot;type&quot;:0}],&quot;type&quot;:0}],&quot;type&quot;:0},{&quot;id&quot;:&quot;2021-04-01T15:01:09&quot;,&quot;margin&quot;:{&quot;bottom&quot;:1.6929999589920044,&quot;left&quot;:0,&quot;right&quot;:1.6929999589920044,&quot;top&quot;:1.6929999589920044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text&quot;,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pictext&quot;,&quot;picture&quot;,&quot;chart&quot;,&quot;table&quot;,&quot;video&quot;]}],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text&quot;]}],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diagram&quot;,&quot;video&quot;]}]]"/>
  <p:tag name="KSO_WM_SLIDE_ID" val="diagram202079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5"/>
  <p:tag name="KSO_WM_SLIDE_POSITION" val="48*47"/>
  <p:tag name="KSO_WM_TAG_VERSION" val="1.0"/>
  <p:tag name="KSO_WM_SLIDE_LAYOUT" val="a_d_f"/>
  <p:tag name="KSO_WM_SLIDE_LAYOUT_CNT" val="1_1_2"/>
  <p:tag name="KSO_WM_SLIDE_CAN_ADD_NAVIGATION" val="1"/>
  <p:tag name="KSO_WM_CHIP_XID" val="5eedd9a1f9f1eaacf257e86e"/>
  <p:tag name="KSO_WM_CHIP_DECFILLPROP" val="[]"/>
  <p:tag name="KSO_WM_CHIP_GROUPID" val="5eedd9a1f9f1eaacf257e86d"/>
  <p:tag name="KSO_WM_SLIDE_BK_DARK_LIGHT" val="2"/>
  <p:tag name="KSO_WM_SLIDE_BACKGROUND_TYPE" val="general"/>
  <p:tag name="KSO_WM_SLIDE_SUPPORT_FEATURE_TYPE" val="7"/>
  <p:tag name="KSO_WM_TEMPLATE_ASSEMBLE_XID" val="60656e794054ed1e2fb7f98e"/>
  <p:tag name="KSO_WM_TEMPLATE_ASSEMBLE_GROUPID" val="60656e794054ed1e2fb7f98e"/>
  <p:tag name="KSO_WM_UNIT_FLASH_PICTURE_TYPE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TEXT_FILL_FORE_SCHEMECOLOR_INDEX_BRIGHTNESS" val="0.6"/>
  <p:tag name="KSO_WM_UNIT_TEXT_FILL_FORE_SCHEMECOLOR_INDEX" val="8"/>
  <p:tag name="KSO_WM_UNIT_TEXT_FILL_TYPE" val="1"/>
</p:tagLst>
</file>

<file path=ppt/tags/tag8.xml><?xml version="1.0" encoding="utf-8"?>
<p:tagLst xmlns:p="http://schemas.openxmlformats.org/presentationml/2006/main">
  <p:tag name="KSO_WM_UNIT_PICTURE_TOWARD" val="1"/>
  <p:tag name="KSO_WM_UNIT_VALUE" val="1565*173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83_1*ζ_h_d*1_1_1"/>
  <p:tag name="KSO_WM_TEMPLATE_CATEGORY" val="diagram"/>
  <p:tag name="KSO_WM_TEMPLATE_INDEX" val="2021548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heme/theme1.xml><?xml version="1.0" encoding="utf-8"?>
<a:theme xmlns:a="http://schemas.openxmlformats.org/drawingml/2006/main" name="Office 主题">
  <a:themeElements>
    <a:clrScheme name="展厅陈列">
      <a:dk1>
        <a:srgbClr val="000000"/>
      </a:dk1>
      <a:lt1>
        <a:srgbClr val="FFFFFF"/>
      </a:lt1>
      <a:dk2>
        <a:srgbClr val="EEEFEF"/>
      </a:dk2>
      <a:lt2>
        <a:srgbClr val="D7D8DB"/>
      </a:lt2>
      <a:accent1>
        <a:srgbClr val="CAC9CB"/>
      </a:accent1>
      <a:accent2>
        <a:srgbClr val="A8A9E2"/>
      </a:accent2>
      <a:accent3>
        <a:srgbClr val="434F85"/>
      </a:accent3>
      <a:accent4>
        <a:srgbClr val="A8967D"/>
      </a:accent4>
      <a:accent5>
        <a:srgbClr val="735F44"/>
      </a:accent5>
      <a:accent6>
        <a:srgbClr val="D39A6B"/>
      </a:accent6>
      <a:hlink>
        <a:srgbClr val="5E533F"/>
      </a:hlink>
      <a:folHlink>
        <a:srgbClr val="B698B7"/>
      </a:folHlink>
    </a:clrScheme>
    <a:fontScheme name="Office">
      <a:maj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lnSpc>
            <a:spcPct val="150000"/>
          </a:lnSpc>
          <a:defRPr lang="zh-CN" altLang="en-US" sz="1600"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7200000" scaled="0"/>
            </a:gradFill>
            <a:latin typeface="思源黑体 Regular" panose="020B0500000000000000" charset="-122"/>
            <a:ea typeface="思源黑体 Regular" panose="020B0500000000000000" charset="-122"/>
            <a:cs typeface="思源黑体 Regular" panose="020B05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展厅陈列">
      <a:dk1>
        <a:srgbClr val="000000"/>
      </a:dk1>
      <a:lt1>
        <a:srgbClr val="FFFFFF"/>
      </a:lt1>
      <a:dk2>
        <a:srgbClr val="EEEFEF"/>
      </a:dk2>
      <a:lt2>
        <a:srgbClr val="D7D8DB"/>
      </a:lt2>
      <a:accent1>
        <a:srgbClr val="CAC9CB"/>
      </a:accent1>
      <a:accent2>
        <a:srgbClr val="A8A9E2"/>
      </a:accent2>
      <a:accent3>
        <a:srgbClr val="434F85"/>
      </a:accent3>
      <a:accent4>
        <a:srgbClr val="A8967D"/>
      </a:accent4>
      <a:accent5>
        <a:srgbClr val="735F44"/>
      </a:accent5>
      <a:accent6>
        <a:srgbClr val="D39A6B"/>
      </a:accent6>
      <a:hlink>
        <a:srgbClr val="5E533F"/>
      </a:hlink>
      <a:folHlink>
        <a:srgbClr val="B698B7"/>
      </a:folHlink>
    </a:clrScheme>
    <a:fontScheme name="Office">
      <a:maj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lnSpc>
            <a:spcPct val="150000"/>
          </a:lnSpc>
          <a:defRPr lang="zh-CN" altLang="en-US" sz="1600"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7200000" scaled="0"/>
            </a:gradFill>
            <a:latin typeface="思源黑体 Regular" panose="020B0500000000000000" charset="-122"/>
            <a:ea typeface="思源黑体 Regular" panose="020B0500000000000000" charset="-122"/>
            <a:cs typeface="思源黑体 Regular" panose="020B05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7E8B9E"/>
      </a:dk2>
      <a:lt2>
        <a:srgbClr val="D1DBE7"/>
      </a:lt2>
      <a:accent1>
        <a:srgbClr val="5C7CAB"/>
      </a:accent1>
      <a:accent2>
        <a:srgbClr val="6B75A1"/>
      </a:accent2>
      <a:accent3>
        <a:srgbClr val="7B6F98"/>
      </a:accent3>
      <a:accent4>
        <a:srgbClr val="8B698F"/>
      </a:accent4>
      <a:accent5>
        <a:srgbClr val="9B6386"/>
      </a:accent5>
      <a:accent6>
        <a:srgbClr val="AB5D7D"/>
      </a:accent6>
      <a:hlink>
        <a:srgbClr val="5E533F"/>
      </a:hlink>
      <a:folHlink>
        <a:srgbClr val="B698B7"/>
      </a:folHlink>
    </a:clrScheme>
    <a:fontScheme name="Office">
      <a:maj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lnSpc>
            <a:spcPct val="150000"/>
          </a:lnSpc>
          <a:defRPr lang="zh-CN" altLang="en-US" sz="1600"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7200000" scaled="0"/>
            </a:gradFill>
            <a:latin typeface="思源黑体 Regular" panose="020B0500000000000000" charset="-122"/>
            <a:ea typeface="思源黑体 Regular" panose="020B0500000000000000" charset="-122"/>
            <a:cs typeface="思源黑体 Regular" panose="020B05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2737</Words>
  <Application>WPS 演示</Application>
  <PresentationFormat>宽屏</PresentationFormat>
  <Paragraphs>296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</vt:lpstr>
      <vt:lpstr>宋体</vt:lpstr>
      <vt:lpstr>Wingdings</vt:lpstr>
      <vt:lpstr>思源黑体 Regular</vt:lpstr>
      <vt:lpstr>微软雅黑</vt:lpstr>
      <vt:lpstr>Segoe UI</vt:lpstr>
      <vt:lpstr>汉仪劲楷简</vt:lpstr>
      <vt:lpstr>Arial Unicode MS</vt:lpstr>
      <vt:lpstr>Wingdings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刘相成</cp:lastModifiedBy>
  <cp:revision>21</cp:revision>
  <dcterms:created xsi:type="dcterms:W3CDTF">2022-01-25T05:18:00Z</dcterms:created>
  <dcterms:modified xsi:type="dcterms:W3CDTF">2025-12-26T12:36:42Z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8F1962A8837F482FBD51B429F4E2E39D_11</vt:lpwstr>
  </property>
  <property fmtid="{D5CDD505-2E9C-101B-9397-08002B2CF9AE}" pid="3" name="KSOProductBuildVer">
    <vt:lpwstr>2052-12.1.0.24034</vt:lpwstr>
  </property>
  <property fmtid="{D5CDD505-2E9C-101B-9397-08002B2CF9AE}" pid="4" name="KSOTemplateUUID">
    <vt:lpwstr>v1.0_mb_iSAMZjNVLT8Y+b2521MEMA==</vt:lpwstr>
  </property>
</Properties>
</file>